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8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47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/>
              <a:t>Jh</a:t>
            </a:r>
            <a:r>
              <a:rPr lang="en-US" dirty="0" smtClean="0"/>
              <a:t> time</a:t>
            </a:r>
            <a:r>
              <a:rPr lang="en-US" baseline="0" dirty="0" smtClean="0"/>
              <a:t> Reduction</a:t>
            </a:r>
            <a:endParaRPr lang="en-US" dirty="0"/>
          </a:p>
        </c:rich>
      </c:tx>
      <c:layout/>
      <c:overlay val="0"/>
      <c:spPr>
        <a:noFill/>
        <a:ln w="25268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Jh Time Reduction</c:v>
                </c:pt>
              </c:strCache>
            </c:strRef>
          </c:tx>
          <c:spPr>
            <a:solidFill>
              <a:srgbClr val="0066FF"/>
            </a:solidFill>
            <a:ln w="25268">
              <a:noFill/>
            </a:ln>
          </c:spPr>
          <c:invertIfNegative val="0"/>
          <c:dPt>
            <c:idx val="3"/>
            <c:invertIfNegative val="0"/>
            <c:bubble3D val="0"/>
            <c:spPr>
              <a:solidFill>
                <a:srgbClr val="00B050"/>
              </a:solidFill>
              <a:ln w="25268">
                <a:noFill/>
              </a:ln>
            </c:spPr>
          </c:dPt>
          <c:dLbls>
            <c:spPr>
              <a:noFill/>
              <a:ln w="25268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88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Sheet1!$A$2:$A$8</c:f>
              <c:strCache>
                <c:ptCount val="2"/>
                <c:pt idx="0">
                  <c:v>"feb 17</c:v>
                </c:pt>
                <c:pt idx="1">
                  <c:v>"apr 17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333399"/>
            </a:solidFill>
            <a:ln w="25268">
              <a:noFill/>
            </a:ln>
          </c:spPr>
          <c:invertIfNegative val="0"/>
          <c:cat>
            <c:strRef>
              <c:f>Sheet1!$A$2:$A$8</c:f>
              <c:strCache>
                <c:ptCount val="2"/>
                <c:pt idx="0">
                  <c:v>"feb 17</c:v>
                </c:pt>
                <c:pt idx="1">
                  <c:v>"apr 17</c:v>
                </c:pt>
              </c:strCache>
            </c:strRef>
          </c:cat>
          <c:val>
            <c:numRef>
              <c:f>Sheet1!$C$2:$C$8</c:f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FFFFFF"/>
            </a:solidFill>
            <a:ln w="25268">
              <a:noFill/>
            </a:ln>
          </c:spPr>
          <c:invertIfNegative val="0"/>
          <c:cat>
            <c:strRef>
              <c:f>Sheet1!$A$2:$A$8</c:f>
              <c:strCache>
                <c:ptCount val="2"/>
                <c:pt idx="0">
                  <c:v>"feb 17</c:v>
                </c:pt>
                <c:pt idx="1">
                  <c:v>"apr 17</c:v>
                </c:pt>
              </c:strCache>
            </c:strRef>
          </c:cat>
          <c:val>
            <c:numRef>
              <c:f>Sheet1!$D$2:$D$8</c:f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7153280"/>
        <c:axId val="127154816"/>
      </c:barChart>
      <c:catAx>
        <c:axId val="127153280"/>
        <c:scaling>
          <c:orientation val="minMax"/>
        </c:scaling>
        <c:delete val="0"/>
        <c:axPos val="b"/>
        <c:numFmt formatCode="[$-409]mmm\-yy;@" sourceLinked="0"/>
        <c:majorTickMark val="none"/>
        <c:minorTickMark val="none"/>
        <c:tickLblPos val="nextTo"/>
        <c:spPr>
          <a:noFill/>
          <a:ln w="945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54816"/>
        <c:crosses val="autoZero"/>
        <c:auto val="1"/>
        <c:lblAlgn val="ctr"/>
        <c:lblOffset val="100"/>
        <c:noMultiLvlLbl val="1"/>
      </c:catAx>
      <c:valAx>
        <c:axId val="127154816"/>
        <c:scaling>
          <c:orientation val="minMax"/>
        </c:scaling>
        <c:delete val="0"/>
        <c:axPos val="l"/>
        <c:majorGridlines>
          <c:spPr>
            <a:ln w="9450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ln w="6316">
            <a:noFill/>
          </a:ln>
        </c:spPr>
        <c:txPr>
          <a:bodyPr rot="-60000000" spcFirstLastPara="1" vertOverflow="ellipsis" vert="horz" wrap="square" anchor="ctr" anchorCtr="1"/>
          <a:lstStyle/>
          <a:p>
            <a:pPr>
              <a:defRPr sz="1188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7153280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6FFF3-7A98-4E6C-955B-71F1DB9C6ED2}" type="datetimeFigureOut">
              <a:rPr lang="en-IN" smtClean="0"/>
              <a:t>09-06-2017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B29D6B-70EA-4F57-A658-6C9B98952CAB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989490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4775" y="1144588"/>
            <a:ext cx="4121150" cy="3090862"/>
          </a:xfrm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45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1788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60575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77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49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321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93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6307F18-498D-4B51-AEC3-DB8B3BCF7341}" type="slidenum">
              <a:rPr lang="en-IN" altLang="en-US" smtClean="0">
                <a:solidFill>
                  <a:srgbClr val="000000"/>
                </a:solidFill>
              </a:rPr>
              <a:pPr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46854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hyperlink" Target="sustainance%20Check%20sheet%20(2)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9" descr="advi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IDEA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FABRICATED</a:t>
            </a:r>
            <a:r>
              <a:rPr 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b="1" dirty="0" smtClean="0">
                <a:latin typeface="Calibri" pitchFamily="34" charset="0"/>
                <a:cs typeface="Calibri" pitchFamily="34" charset="0"/>
              </a:rPr>
              <a:t>GUARD REMOVED OF FRONT SIDE </a:t>
            </a:r>
            <a:endParaRPr lang="en-US" altLang="en-US" sz="10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Bracket</a:t>
            </a: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CELL NAME:-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A247 Bracket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MACHINE / STAGE  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SPM A1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:- </a:t>
            </a:r>
            <a:r>
              <a:rPr 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Drilling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4355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Calibri" panose="020F0502020204030204" pitchFamily="34" charset="0"/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Q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KAIZEN THEME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To Reduced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Jh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time in spm A1.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52400" y="1219200"/>
            <a:ext cx="3048000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PROBLEM PRESENT STATUS </a:t>
            </a: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A247 BKT SPM A1 JH time for below machine side  Is 5 min /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occurance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0400" y="1143000"/>
            <a:ext cx="3273425" cy="2743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COUNTERMEASURE</a:t>
            </a:r>
            <a:r>
              <a:rPr 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</a:t>
            </a:r>
            <a:endParaRPr 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5 min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2min 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15.022017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24.04.2017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b="1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TEAM MEMBERS  </a:t>
            </a:r>
            <a:r>
              <a:rPr lang="en-US" altLang="en-US" sz="1050" b="1" dirty="0" smtClean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: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.SC,DP,SK,SK,GG,SW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146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>
              <a:spcBef>
                <a:spcPct val="20000"/>
              </a:spcBef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1) </a:t>
            </a:r>
            <a:r>
              <a:rPr lang="en-US" altLang="en-US" sz="1050" dirty="0" err="1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Jh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 time reduction</a:t>
            </a:r>
            <a:endParaRPr lang="en-US" alt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MANAGER’S SIGN :-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 Y PAWAR</a:t>
            </a: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REGISTERED BY </a:t>
            </a: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:- SANTOSH WAKCHAURE</a:t>
            </a:r>
          </a:p>
          <a:p>
            <a:pPr>
              <a:defRPr/>
            </a:pPr>
            <a:endParaRPr lang="en-US" altLang="en-US" sz="1050" dirty="0">
              <a:solidFill>
                <a:srgbClr val="0033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REGISTRATION NO. &amp; DATE :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15.02.2017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>
              <a:defRPr/>
            </a:pPr>
            <a:endParaRPr lang="en-US" altLang="en-US" sz="1050" b="1" dirty="0">
              <a:solidFill>
                <a:srgbClr val="0000FF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Why </a:t>
            </a:r>
            <a:r>
              <a:rPr lang="en-US" sz="1050" dirty="0" err="1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jh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 time is 5 min.</a:t>
            </a:r>
            <a:endParaRPr 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Why2 </a:t>
            </a:r>
            <a:r>
              <a:rPr lang="en-US" altLang="en-US" sz="1050" b="1" dirty="0">
                <a:latin typeface="Calibri" pitchFamily="34" charset="0"/>
                <a:cs typeface="Arial" charset="0"/>
              </a:rPr>
              <a:t>:- </a:t>
            </a:r>
            <a:r>
              <a:rPr lang="en-US" altLang="en-US" sz="1050" b="1" dirty="0" smtClean="0">
                <a:latin typeface="Calibri" pitchFamily="34" charset="0"/>
                <a:cs typeface="Arial" charset="0"/>
              </a:rPr>
              <a:t>Difficult clean and check  to Below area of machine</a:t>
            </a:r>
            <a:endParaRPr lang="en-US" altLang="en-US" sz="1050" dirty="0">
              <a:latin typeface="Calibri" pitchFamily="34" charset="0"/>
              <a:cs typeface="Arial" charset="0"/>
            </a:endParaRPr>
          </a:p>
          <a:p>
            <a:pPr>
              <a:defRPr/>
            </a:pPr>
            <a:r>
              <a:rPr lang="en-US" altLang="en-US" sz="1050" b="1" dirty="0">
                <a:solidFill>
                  <a:srgbClr val="0000FF"/>
                </a:solidFill>
                <a:latin typeface="Calibri" pitchFamily="34" charset="0"/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latin typeface="Calibri" pitchFamily="34" charset="0"/>
                <a:cs typeface="Arial" charset="0"/>
              </a:rPr>
              <a:t> </a:t>
            </a: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:-   </a:t>
            </a:r>
            <a:r>
              <a:rPr lang="en-US" alt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Not accessible easily to operator.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05163" y="3657600"/>
            <a:ext cx="3273425" cy="2817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RESULT :-</a:t>
            </a:r>
            <a:endParaRPr lang="en-US" altLang="en-US" sz="1050" b="1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  <a:p>
            <a:pPr>
              <a:defRPr/>
            </a:pPr>
            <a:endParaRPr lang="en-US" altLang="en-US" sz="1050" b="1" dirty="0">
              <a:solidFill>
                <a:srgbClr val="0000CC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>
              <a:defRPr/>
            </a:pPr>
            <a:r>
              <a:rPr lang="en-US" altLang="en-US" sz="1050" b="1" dirty="0">
                <a:solidFill>
                  <a:srgbClr val="0000CC"/>
                </a:solidFill>
                <a:latin typeface="Calibri" pitchFamily="34" charset="0"/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en-US" sz="105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295400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WHAT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 Check  point added in Sustenance audit check sheet </a:t>
            </a: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HOW TO DO:-</a:t>
            </a:r>
            <a:r>
              <a:rPr lang="en-US" sz="1050" dirty="0">
                <a:solidFill>
                  <a:srgbClr val="000000"/>
                </a:solidFill>
                <a:cs typeface="Arial" charset="0"/>
              </a:rPr>
              <a:t>. Check  visually </a:t>
            </a:r>
          </a:p>
          <a:p>
            <a:pPr>
              <a:defRPr/>
            </a:pPr>
            <a:endParaRPr lang="en-US" sz="1050" dirty="0">
              <a:solidFill>
                <a:srgbClr val="000000"/>
              </a:solidFill>
              <a:cs typeface="Arial" charset="0"/>
            </a:endParaRPr>
          </a:p>
          <a:p>
            <a:pPr>
              <a:defRPr/>
            </a:pPr>
            <a:endParaRPr lang="en-US" sz="1050" b="1" dirty="0">
              <a:solidFill>
                <a:srgbClr val="0000CC"/>
              </a:solidFill>
              <a:latin typeface="Calibri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latin typeface="Calibri"/>
                <a:cs typeface="Arial" charset="0"/>
              </a:rPr>
              <a:t>FREQUENCY :-  </a:t>
            </a:r>
            <a:r>
              <a:rPr lang="en-US" sz="1050" dirty="0">
                <a:latin typeface="Calibri"/>
                <a:cs typeface="Arial" charset="0"/>
              </a:rPr>
              <a:t>Daily</a:t>
            </a:r>
            <a:endParaRPr lang="en-US" sz="1050" dirty="0"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52400" y="5181600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50" b="1" dirty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ROOT CAUSE : </a:t>
            </a:r>
            <a:r>
              <a:rPr lang="en-US" sz="1050" dirty="0" smtClean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Not accessible to inspect</a:t>
            </a:r>
            <a:endParaRPr lang="en-US" altLang="en-US" sz="1050" dirty="0">
              <a:solidFill>
                <a:srgbClr val="000000"/>
              </a:solidFill>
              <a:latin typeface="Calibri" pitchFamily="34" charset="0"/>
              <a:cs typeface="Arial" charset="0"/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b="1" dirty="0">
                <a:solidFill>
                  <a:srgbClr val="0033CC"/>
                </a:solidFill>
                <a:latin typeface="Calibri" pitchFamily="34" charset="0"/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>
              <a:defRPr/>
            </a:pPr>
            <a:r>
              <a:rPr lang="en-US" sz="1050" dirty="0" smtClean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24.04.2017</a:t>
            </a:r>
            <a:endParaRPr lang="en-US" sz="1050" dirty="0">
              <a:solidFill>
                <a:prstClr val="black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7" name="Rounded Rectangle 95"/>
          <p:cNvSpPr>
            <a:spLocks noChangeArrowheads="1"/>
          </p:cNvSpPr>
          <p:nvPr/>
        </p:nvSpPr>
        <p:spPr bwMode="auto">
          <a:xfrm>
            <a:off x="5486400" y="33004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rgbClr val="FFFFFF"/>
                </a:solidFill>
                <a:latin typeface="Calibri" pitchFamily="34" charset="0"/>
                <a:cs typeface="Calibri" pitchFamily="34" charset="0"/>
              </a:rPr>
              <a:t>After</a:t>
            </a:r>
          </a:p>
        </p:txBody>
      </p:sp>
      <p:sp>
        <p:nvSpPr>
          <p:cNvPr id="105" name="Rounded Rectangle 96"/>
          <p:cNvSpPr>
            <a:spLocks noChangeArrowheads="1"/>
          </p:cNvSpPr>
          <p:nvPr/>
        </p:nvSpPr>
        <p:spPr bwMode="auto">
          <a:xfrm>
            <a:off x="2290763" y="3376613"/>
            <a:ext cx="914400" cy="28098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Before</a:t>
            </a:r>
          </a:p>
        </p:txBody>
      </p:sp>
      <p:sp>
        <p:nvSpPr>
          <p:cNvPr id="14410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610600" y="6477000"/>
            <a:ext cx="381000" cy="381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F7CFB96-6713-43FB-8154-7B1AE8439321}" type="slidenum">
              <a:rPr lang="en-US" altLang="en-US" smtClean="0">
                <a:solidFill>
                  <a:srgbClr val="000000"/>
                </a:solidFill>
              </a:rPr>
              <a:pPr/>
              <a:t>1</a:t>
            </a:fld>
            <a:endParaRPr lang="en-US" altLang="en-US" dirty="0" smtClean="0">
              <a:solidFill>
                <a:srgbClr val="000000"/>
              </a:solidFill>
            </a:endParaRPr>
          </a:p>
        </p:txBody>
      </p:sp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6478588" y="4903788"/>
          <a:ext cx="2513013" cy="1571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212"/>
                <a:gridCol w="457200"/>
                <a:gridCol w="685800"/>
                <a:gridCol w="566422"/>
                <a:gridCol w="500379"/>
              </a:tblGrid>
              <a:tr h="295331">
                <a:tc gridSpan="5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900" b="1" dirty="0" smtClean="0">
                          <a:solidFill>
                            <a:srgbClr val="0000CC"/>
                          </a:solidFill>
                          <a:latin typeface="Calibri" pitchFamily="34" charset="0"/>
                          <a:cs typeface="Calibri" pitchFamily="34" charset="0"/>
                        </a:rPr>
                        <a:t>SCOPE &amp; PLAN FOR HORIZONTAL DEPLOYMENT</a:t>
                      </a: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93779"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</a:t>
                      </a:r>
                    </a:p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CELL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TDC</a:t>
                      </a:r>
                      <a:endParaRPr lang="en-US" sz="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7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RESP.</a:t>
                      </a:r>
                      <a:endParaRPr lang="en-US" sz="7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6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STATUS</a:t>
                      </a:r>
                      <a:endParaRPr lang="en-US" sz="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4614">
                <a:tc>
                  <a:txBody>
                    <a:bodyPr/>
                    <a:lstStyle/>
                    <a:p>
                      <a:pPr algn="ctr"/>
                      <a:endParaRPr lang="en-US" sz="7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B1</a:t>
                      </a:r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24/04/17</a:t>
                      </a:r>
                      <a:endParaRPr lang="en-US" sz="9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SC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kern="1200" dirty="0" smtClean="0">
                          <a:solidFill>
                            <a:schemeClr val="tx1"/>
                          </a:solidFill>
                          <a:latin typeface="Calibri"/>
                          <a:ea typeface="+mn-ea"/>
                          <a:cs typeface="Arial" charset="0"/>
                        </a:rPr>
                        <a:t>Completed</a:t>
                      </a:r>
                      <a:endParaRPr lang="en-US" sz="800" b="0" kern="1200" dirty="0">
                        <a:solidFill>
                          <a:schemeClr val="tx1"/>
                        </a:solidFill>
                        <a:latin typeface="Calibri"/>
                        <a:ea typeface="+mn-ea"/>
                        <a:cs typeface="Arial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7901">
                <a:tc>
                  <a:txBody>
                    <a:bodyPr/>
                    <a:lstStyle/>
                    <a:p>
                      <a:r>
                        <a:rPr lang="en-US" sz="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80" name="Rectangle 34"/>
          <p:cNvSpPr>
            <a:spLocks noChangeArrowheads="1"/>
          </p:cNvSpPr>
          <p:nvPr/>
        </p:nvSpPr>
        <p:spPr bwMode="auto">
          <a:xfrm>
            <a:off x="54133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</a:t>
            </a:r>
          </a:p>
        </p:txBody>
      </p:sp>
      <p:sp>
        <p:nvSpPr>
          <p:cNvPr id="81" name="Rectangle 34"/>
          <p:cNvSpPr>
            <a:spLocks noChangeArrowheads="1"/>
          </p:cNvSpPr>
          <p:nvPr/>
        </p:nvSpPr>
        <p:spPr bwMode="auto">
          <a:xfrm>
            <a:off x="5711825" y="460375"/>
            <a:ext cx="304800" cy="152400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r>
              <a:rPr lang="en-US" altLang="en-US" sz="105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B</a:t>
            </a:r>
          </a:p>
        </p:txBody>
      </p:sp>
      <p:sp>
        <p:nvSpPr>
          <p:cNvPr id="83" name="Right Arrow 82">
            <a:hlinkClick r:id="rId4" action="ppaction://hlinkfile"/>
          </p:cNvPr>
          <p:cNvSpPr/>
          <p:nvPr/>
        </p:nvSpPr>
        <p:spPr bwMode="auto">
          <a:xfrm>
            <a:off x="8180388" y="3929063"/>
            <a:ext cx="533400" cy="365125"/>
          </a:xfrm>
          <a:prstGeom prst="rightArrow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25" y="1665336"/>
            <a:ext cx="2411412" cy="1801764"/>
          </a:xfrm>
          <a:prstGeom prst="rect">
            <a:avLst/>
          </a:prstGeom>
        </p:spPr>
      </p:pic>
      <p:sp>
        <p:nvSpPr>
          <p:cNvPr id="14408" name="Oval 5"/>
          <p:cNvSpPr>
            <a:spLocks noChangeArrowheads="1"/>
          </p:cNvSpPr>
          <p:nvPr/>
        </p:nvSpPr>
        <p:spPr bwMode="auto">
          <a:xfrm>
            <a:off x="269362" y="2791597"/>
            <a:ext cx="679450" cy="519112"/>
          </a:xfrm>
          <a:prstGeom prst="ellips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85" name="Picture 8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7362" y="1426900"/>
            <a:ext cx="2924688" cy="1773500"/>
          </a:xfrm>
          <a:prstGeom prst="rect">
            <a:avLst/>
          </a:prstGeom>
        </p:spPr>
      </p:pic>
      <p:sp>
        <p:nvSpPr>
          <p:cNvPr id="86" name="Oval 5"/>
          <p:cNvSpPr>
            <a:spLocks noChangeArrowheads="1"/>
          </p:cNvSpPr>
          <p:nvPr/>
        </p:nvSpPr>
        <p:spPr bwMode="auto">
          <a:xfrm>
            <a:off x="3595174" y="2430276"/>
            <a:ext cx="679450" cy="519112"/>
          </a:xfrm>
          <a:prstGeom prst="ellipse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88" name="Chart 5"/>
          <p:cNvGraphicFramePr>
            <a:graphicFrameLocks/>
          </p:cNvGraphicFramePr>
          <p:nvPr>
            <p:extLst/>
          </p:nvPr>
        </p:nvGraphicFramePr>
        <p:xfrm>
          <a:off x="3282950" y="3931585"/>
          <a:ext cx="3043238" cy="190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98396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</TotalTime>
  <Words>232</Words>
  <Application>Microsoft Office PowerPoint</Application>
  <PresentationFormat>On-screen Show (4:3)</PresentationFormat>
  <Paragraphs>85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Sandeep Dukare</cp:lastModifiedBy>
  <cp:revision>93</cp:revision>
  <cp:lastPrinted>2016-07-27T04:19:54Z</cp:lastPrinted>
  <dcterms:created xsi:type="dcterms:W3CDTF">2006-08-16T00:00:00Z</dcterms:created>
  <dcterms:modified xsi:type="dcterms:W3CDTF">2017-06-09T10:04:10Z</dcterms:modified>
</cp:coreProperties>
</file>